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Economica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bold.fntdata"/><Relationship Id="rId20" Type="http://schemas.openxmlformats.org/officeDocument/2006/relationships/slide" Target="slides/slide15.xml"/><Relationship Id="rId42" Type="http://schemas.openxmlformats.org/officeDocument/2006/relationships/font" Target="fonts/Economica-boldItalic.fntdata"/><Relationship Id="rId41" Type="http://schemas.openxmlformats.org/officeDocument/2006/relationships/font" Target="fonts/Economica-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bold.fntdata"/><Relationship Id="rId21" Type="http://schemas.openxmlformats.org/officeDocument/2006/relationships/slide" Target="slides/slide16.xml"/><Relationship Id="rId43" Type="http://schemas.openxmlformats.org/officeDocument/2006/relationships/font" Target="fonts/OpenSans-regular.fntdata"/><Relationship Id="rId24" Type="http://schemas.openxmlformats.org/officeDocument/2006/relationships/slide" Target="slides/slide19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Economica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c8ef86477_5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c8ef86477_5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c8ef86477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c8ef86477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c8ef86477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c8ef86477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c8ef86477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c8ef86477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c8ef86477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c8ef86477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c8ef8647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c8ef8647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c8ef8647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c8ef8647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c8ef8647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c8ef8647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c8ef8647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c8ef8647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c8ef8647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c8ef8647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c8ef8647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c8ef8647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c8ef8647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c8ef8647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c8ef8647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c8ef8647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c8ef8647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c8ef8647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c8ef86477_4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c8ef86477_4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c97c8118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c97c8118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c8ef86477_4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c8ef86477_4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c8ef86477_4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c8ef86477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c8ef86477_4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c8ef86477_4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c8ef86477_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c8ef86477_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c8ef86477_4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c8ef86477_4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c9c4060b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c9c4060b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c8ef86477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c8ef86477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c8ef86477_5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c8ef86477_5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c8ef8647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c8ef8647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c8ef8647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c8ef8647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c9a1ce7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c9a1ce7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c8ef86477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c8ef86477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c8ef8647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c8ef8647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c8ef8647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c8ef8647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c8ef86477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c8ef86477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c8ef86477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c8ef86477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c8ef86477_5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c8ef86477_5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4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35.png"/><Relationship Id="rId7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lus.google.com/u/0/?gpsrc=ogpy0&amp;tab=iX1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Relationship Id="rId4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ncbi.nlm.nih.gov/Taxonomy/CommonTree/wwwcmt.cgi" TargetMode="External"/><Relationship Id="rId4" Type="http://schemas.openxmlformats.org/officeDocument/2006/relationships/hyperlink" Target="https://www.ncbi.nlm.nih.gov/Taxonomy/CommonTree/wwwcmt.cgi" TargetMode="External"/><Relationship Id="rId5" Type="http://schemas.openxmlformats.org/officeDocument/2006/relationships/hyperlink" Target="https://www.uniprot.org/uniprot/Q63HQ2" TargetMode="External"/><Relationship Id="rId6" Type="http://schemas.openxmlformats.org/officeDocument/2006/relationships/hyperlink" Target="https://www.uniprot.org/uniprot/Q63HQ2" TargetMode="External"/><Relationship Id="rId7" Type="http://schemas.openxmlformats.org/officeDocument/2006/relationships/hyperlink" Target="https://www.jneurosci.org/content/32/18/6126" TargetMode="External"/><Relationship Id="rId8" Type="http://schemas.openxmlformats.org/officeDocument/2006/relationships/hyperlink" Target="https://www.jneurosci.org/content/32/18/6126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jneurosci.org/content/32/18/6126" TargetMode="External"/><Relationship Id="rId4" Type="http://schemas.openxmlformats.org/officeDocument/2006/relationships/hyperlink" Target="https://www.jneurosci.org/content/32/18/6126" TargetMode="External"/><Relationship Id="rId5" Type="http://schemas.openxmlformats.org/officeDocument/2006/relationships/hyperlink" Target="https://pfam.xfam.org/family/EGF_CA" TargetMode="External"/><Relationship Id="rId6" Type="http://schemas.openxmlformats.org/officeDocument/2006/relationships/hyperlink" Target="https://doi.org/10.1038/nn.2160" TargetMode="External"/><Relationship Id="rId7" Type="http://schemas.openxmlformats.org/officeDocument/2006/relationships/hyperlink" Target="https://doi.org/10.1038/nn.2160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 b="33297" l="0" r="0" t="0"/>
          <a:stretch/>
        </p:blipFill>
        <p:spPr>
          <a:xfrm>
            <a:off x="1792853" y="343655"/>
            <a:ext cx="5558275" cy="1412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yellow lightning bolt" id="63" name="Google Shape;63;p13"/>
          <p:cNvPicPr preferRelativeResize="0"/>
          <p:nvPr/>
        </p:nvPicPr>
        <p:blipFill rotWithShape="1">
          <a:blip r:embed="rId4">
            <a:alphaModFix/>
          </a:blip>
          <a:srcRect b="0" l="0" r="0" t="13948"/>
          <a:stretch/>
        </p:blipFill>
        <p:spPr>
          <a:xfrm flipH="1">
            <a:off x="113399" y="651961"/>
            <a:ext cx="1232689" cy="10607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yellow lightning bolt" id="64" name="Google Shape;64;p13"/>
          <p:cNvPicPr preferRelativeResize="0"/>
          <p:nvPr/>
        </p:nvPicPr>
        <p:blipFill rotWithShape="1">
          <a:blip r:embed="rId4">
            <a:alphaModFix/>
          </a:blip>
          <a:srcRect b="0" l="0" r="0" t="13948"/>
          <a:stretch/>
        </p:blipFill>
        <p:spPr>
          <a:xfrm>
            <a:off x="7797875" y="651960"/>
            <a:ext cx="1232689" cy="106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5">
            <a:alphaModFix/>
          </a:blip>
          <a:srcRect b="0" l="0" r="14008" t="0"/>
          <a:stretch/>
        </p:blipFill>
        <p:spPr>
          <a:xfrm>
            <a:off x="3037598" y="1683350"/>
            <a:ext cx="2881476" cy="29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1410288" y="4326875"/>
            <a:ext cx="6323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Yasemin Utkueri - Berk Turhan - Zeynep Kılınç - Deniz Küçükahmetler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 b="80088" l="0" r="0" t="-613"/>
          <a:stretch/>
        </p:blipFill>
        <p:spPr>
          <a:xfrm>
            <a:off x="72100" y="3352725"/>
            <a:ext cx="8853500" cy="105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50" y="192051"/>
            <a:ext cx="8839201" cy="139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3975" y="1584988"/>
            <a:ext cx="649605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4094600" y="892075"/>
            <a:ext cx="8085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CDVIST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3980100" y="2804200"/>
            <a:ext cx="11838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Jackhmmer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2872800" y="4641025"/>
            <a:ext cx="3398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NCBI Conserved Domain Search Tool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515" y="12"/>
            <a:ext cx="7027472" cy="500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/>
          <p:nvPr/>
        </p:nvSpPr>
        <p:spPr>
          <a:xfrm>
            <a:off x="5138850" y="622625"/>
            <a:ext cx="42363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NCBI Conserved Domain Search Tool Graphs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00" y="-74938"/>
            <a:ext cx="1208050" cy="150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5">
            <a:alphaModFix/>
          </a:blip>
          <a:srcRect b="0" l="31921" r="0" t="0"/>
          <a:stretch/>
        </p:blipFill>
        <p:spPr>
          <a:xfrm>
            <a:off x="492499" y="1299550"/>
            <a:ext cx="1208050" cy="150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500" y="2568675"/>
            <a:ext cx="1208051" cy="150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500" y="3866850"/>
            <a:ext cx="1208049" cy="150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837" y="-12"/>
            <a:ext cx="7042174" cy="50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-165425"/>
            <a:ext cx="1616301" cy="139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 rotWithShape="1">
          <a:blip r:embed="rId5">
            <a:alphaModFix/>
          </a:blip>
          <a:srcRect b="5886" l="41501" r="14016" t="18258"/>
          <a:stretch/>
        </p:blipFill>
        <p:spPr>
          <a:xfrm>
            <a:off x="311700" y="1009175"/>
            <a:ext cx="1616301" cy="16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 rotWithShape="1">
          <a:blip r:embed="rId6">
            <a:alphaModFix/>
          </a:blip>
          <a:srcRect b="46373" l="7043" r="28272" t="5401"/>
          <a:stretch/>
        </p:blipFill>
        <p:spPr>
          <a:xfrm>
            <a:off x="311700" y="2571750"/>
            <a:ext cx="1616300" cy="14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3993400"/>
            <a:ext cx="1616299" cy="14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Google+</a:t>
            </a:r>
            <a:endParaRPr/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850" y="45225"/>
            <a:ext cx="7110150" cy="38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00" y="0"/>
            <a:ext cx="1793825" cy="13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400" y="1348250"/>
            <a:ext cx="1793825" cy="121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401" y="2671825"/>
            <a:ext cx="1793825" cy="1196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700" y="171450"/>
            <a:ext cx="48006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7"/>
          <p:cNvPicPr preferRelativeResize="0"/>
          <p:nvPr/>
        </p:nvPicPr>
        <p:blipFill rotWithShape="1">
          <a:blip r:embed="rId3">
            <a:alphaModFix/>
          </a:blip>
          <a:srcRect b="0" l="-1331" r="-1127" t="0"/>
          <a:stretch/>
        </p:blipFill>
        <p:spPr>
          <a:xfrm>
            <a:off x="2181950" y="247438"/>
            <a:ext cx="4780101" cy="46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013" y="430113"/>
            <a:ext cx="3403425" cy="23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823725" y="2533250"/>
            <a:ext cx="7717200" cy="21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2213050" y="2739600"/>
            <a:ext cx="3329400" cy="3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Binds to: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Calcium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Proteins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Glycosaminoglycan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b="1068" l="1642" r="0" t="0"/>
          <a:stretch/>
        </p:blipFill>
        <p:spPr>
          <a:xfrm>
            <a:off x="2247088" y="233475"/>
            <a:ext cx="4649825" cy="467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575" y="1063250"/>
            <a:ext cx="3334850" cy="33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/>
        </p:nvSpPr>
        <p:spPr>
          <a:xfrm>
            <a:off x="3734700" y="465175"/>
            <a:ext cx="16746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EGF_CA Domain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038" y="152400"/>
            <a:ext cx="485592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5811275" y="492675"/>
            <a:ext cx="1254600" cy="214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334775" y="111350"/>
            <a:ext cx="71760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3600">
              <a:solidFill>
                <a:srgbClr val="BF9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900" y="559563"/>
            <a:ext cx="1123350" cy="20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/>
          <p:nvPr/>
        </p:nvSpPr>
        <p:spPr>
          <a:xfrm>
            <a:off x="130650" y="3590950"/>
            <a:ext cx="6333600" cy="109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7014550" y="2794438"/>
            <a:ext cx="1782900" cy="189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25896" l="38685" r="39247" t="32166"/>
          <a:stretch/>
        </p:blipFill>
        <p:spPr>
          <a:xfrm>
            <a:off x="7065875" y="2843450"/>
            <a:ext cx="1680250" cy="1796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/>
          </a:blip>
          <a:srcRect b="28289" l="0" r="0" t="0"/>
          <a:stretch/>
        </p:blipFill>
        <p:spPr>
          <a:xfrm>
            <a:off x="199600" y="3653350"/>
            <a:ext cx="6195701" cy="9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875" y="1043063"/>
            <a:ext cx="4699300" cy="2065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488" y="773900"/>
            <a:ext cx="3283025" cy="31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/>
        </p:nvSpPr>
        <p:spPr>
          <a:xfrm>
            <a:off x="3456600" y="773900"/>
            <a:ext cx="22308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Laminin G domain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924" y="202400"/>
            <a:ext cx="6609776" cy="45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5"/>
          <p:cNvSpPr txBox="1"/>
          <p:nvPr>
            <p:ph idx="1" type="body"/>
          </p:nvPr>
        </p:nvSpPr>
        <p:spPr>
          <a:xfrm>
            <a:off x="311700" y="1497646"/>
            <a:ext cx="7164300" cy="26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425" y="272775"/>
            <a:ext cx="6579424" cy="45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6"/>
          <p:cNvPicPr preferRelativeResize="0"/>
          <p:nvPr/>
        </p:nvPicPr>
        <p:blipFill rotWithShape="1">
          <a:blip r:embed="rId3">
            <a:alphaModFix/>
          </a:blip>
          <a:srcRect b="8973" l="0" r="1263" t="2882"/>
          <a:stretch/>
        </p:blipFill>
        <p:spPr>
          <a:xfrm>
            <a:off x="65575" y="245625"/>
            <a:ext cx="8944152" cy="443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/>
          <p:nvPr/>
        </p:nvSpPr>
        <p:spPr>
          <a:xfrm>
            <a:off x="1376950" y="-40100"/>
            <a:ext cx="2259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 b="65469" l="0" r="0" t="4493"/>
          <a:stretch/>
        </p:blipFill>
        <p:spPr>
          <a:xfrm>
            <a:off x="0" y="1720875"/>
            <a:ext cx="9144000" cy="15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7"/>
          <p:cNvPicPr preferRelativeResize="0"/>
          <p:nvPr/>
        </p:nvPicPr>
        <p:blipFill rotWithShape="1">
          <a:blip r:embed="rId4">
            <a:alphaModFix/>
          </a:blip>
          <a:srcRect b="65076" l="0" r="0" t="3090"/>
          <a:stretch/>
        </p:blipFill>
        <p:spPr>
          <a:xfrm>
            <a:off x="0" y="3306525"/>
            <a:ext cx="9144000" cy="163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7"/>
          <p:cNvPicPr preferRelativeResize="0"/>
          <p:nvPr/>
        </p:nvPicPr>
        <p:blipFill rotWithShape="1">
          <a:blip r:embed="rId5">
            <a:alphaModFix/>
          </a:blip>
          <a:srcRect b="64775" l="0" r="-431" t="1993"/>
          <a:stretch/>
        </p:blipFill>
        <p:spPr>
          <a:xfrm>
            <a:off x="-12" y="0"/>
            <a:ext cx="9183523" cy="170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8"/>
          <p:cNvPicPr preferRelativeResize="0"/>
          <p:nvPr/>
        </p:nvPicPr>
        <p:blipFill rotWithShape="1">
          <a:blip r:embed="rId3">
            <a:alphaModFix/>
          </a:blip>
          <a:srcRect b="65218" l="0" r="0" t="2638"/>
          <a:stretch/>
        </p:blipFill>
        <p:spPr>
          <a:xfrm>
            <a:off x="23650" y="279525"/>
            <a:ext cx="9144000" cy="16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8"/>
          <p:cNvPicPr preferRelativeResize="0"/>
          <p:nvPr/>
        </p:nvPicPr>
        <p:blipFill rotWithShape="1">
          <a:blip r:embed="rId4">
            <a:alphaModFix/>
          </a:blip>
          <a:srcRect b="65075" l="517" r="0" t="4801"/>
          <a:stretch/>
        </p:blipFill>
        <p:spPr>
          <a:xfrm>
            <a:off x="23638" y="2332150"/>
            <a:ext cx="9096725" cy="15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39"/>
          <p:cNvPicPr preferRelativeResize="0"/>
          <p:nvPr/>
        </p:nvPicPr>
        <p:blipFill rotWithShape="1">
          <a:blip r:embed="rId3">
            <a:alphaModFix/>
          </a:blip>
          <a:srcRect b="7152" l="47433" r="36188" t="47031"/>
          <a:stretch/>
        </p:blipFill>
        <p:spPr>
          <a:xfrm>
            <a:off x="3395900" y="774825"/>
            <a:ext cx="2121398" cy="33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9"/>
          <p:cNvPicPr preferRelativeResize="0"/>
          <p:nvPr/>
        </p:nvPicPr>
        <p:blipFill rotWithShape="1">
          <a:blip r:embed="rId3">
            <a:alphaModFix/>
          </a:blip>
          <a:srcRect b="53191" l="47433" r="36188" t="26293"/>
          <a:stretch/>
        </p:blipFill>
        <p:spPr>
          <a:xfrm>
            <a:off x="6443825" y="1266450"/>
            <a:ext cx="2196902" cy="157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9"/>
          <p:cNvPicPr preferRelativeResize="0"/>
          <p:nvPr/>
        </p:nvPicPr>
        <p:blipFill rotWithShape="1">
          <a:blip r:embed="rId3">
            <a:alphaModFix/>
          </a:blip>
          <a:srcRect b="73381" l="47742" r="36188" t="8639"/>
          <a:stretch/>
        </p:blipFill>
        <p:spPr>
          <a:xfrm>
            <a:off x="495150" y="1266439"/>
            <a:ext cx="2234174" cy="1406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40"/>
          <p:cNvPicPr preferRelativeResize="0"/>
          <p:nvPr/>
        </p:nvPicPr>
        <p:blipFill rotWithShape="1">
          <a:blip r:embed="rId3">
            <a:alphaModFix/>
          </a:blip>
          <a:srcRect b="6878" l="1586" r="2259" t="2492"/>
          <a:stretch/>
        </p:blipFill>
        <p:spPr>
          <a:xfrm>
            <a:off x="144650" y="128600"/>
            <a:ext cx="8792174" cy="46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1"/>
          <p:cNvPicPr preferRelativeResize="0"/>
          <p:nvPr/>
        </p:nvPicPr>
        <p:blipFill rotWithShape="1">
          <a:blip r:embed="rId3">
            <a:alphaModFix/>
          </a:blip>
          <a:srcRect b="1526" l="0" r="0" t="0"/>
          <a:stretch/>
        </p:blipFill>
        <p:spPr>
          <a:xfrm>
            <a:off x="4671575" y="189463"/>
            <a:ext cx="4323400" cy="45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00" y="189463"/>
            <a:ext cx="4510150" cy="4764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/>
        </p:nvSpPr>
        <p:spPr>
          <a:xfrm>
            <a:off x="391025" y="233250"/>
            <a:ext cx="71760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Function</a:t>
            </a:r>
            <a:endParaRPr sz="3600">
              <a:solidFill>
                <a:srgbClr val="BF9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25" y="1068200"/>
            <a:ext cx="5991132" cy="36898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/>
          <p:nvPr/>
        </p:nvSpPr>
        <p:spPr>
          <a:xfrm>
            <a:off x="5768750" y="1195050"/>
            <a:ext cx="2476800" cy="288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4">
            <a:alphaModFix/>
          </a:blip>
          <a:srcRect b="16184" l="28847" r="17089" t="0"/>
          <a:stretch/>
        </p:blipFill>
        <p:spPr>
          <a:xfrm>
            <a:off x="5863863" y="1307800"/>
            <a:ext cx="2286576" cy="265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/>
        </p:nvSpPr>
        <p:spPr>
          <a:xfrm>
            <a:off x="348075" y="244350"/>
            <a:ext cx="71760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Acknowledgements</a:t>
            </a:r>
            <a:endParaRPr sz="3600">
              <a:solidFill>
                <a:srgbClr val="BF9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6" name="Google Shape;3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75" y="1159950"/>
            <a:ext cx="3641814" cy="36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2"/>
          <p:cNvSpPr txBox="1"/>
          <p:nvPr/>
        </p:nvSpPr>
        <p:spPr>
          <a:xfrm>
            <a:off x="4357525" y="1157850"/>
            <a:ext cx="45762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Thanks a lot to Pok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é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mon which makes us able to work on this project and protein!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Thanks to Ogün hoca for letting us work on this protein!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 for listening! 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/>
        </p:nvSpPr>
        <p:spPr>
          <a:xfrm>
            <a:off x="348075" y="244350"/>
            <a:ext cx="71760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References</a:t>
            </a:r>
            <a:endParaRPr sz="3600">
              <a:solidFill>
                <a:srgbClr val="BF9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43"/>
          <p:cNvSpPr txBox="1"/>
          <p:nvPr/>
        </p:nvSpPr>
        <p:spPr>
          <a:xfrm>
            <a:off x="199450" y="931625"/>
            <a:ext cx="83829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“Egflam EGF-like, Fibronectin Type III and Laminin G Domains [Mus Musculus (House Mouse)] - Gene - NCBI.” National Center for Biotechnology Information, U.S. National Library of Medicine, https://www.ncbi.nlm.nih.gov/gene?Db=gene&amp;Cmd=DetailsSearch&amp;Term=268780.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“Family: EGF_CA (PF07645).” Pfam, https://pfam.xfam.org/family/EGF_CA.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“Family: fn3 (PF00041).” Pfam, http://pfam.xfam.org/family/PF00041.21.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Adebali, O., Ortega, D. R., &amp; Zhulin, I. B. (2015). CDvist: A webserver for identification and visualization of conserved domains in protein sequences. </a:t>
            </a:r>
            <a:r>
              <a:rPr i="1" lang="en" sz="1000">
                <a:solidFill>
                  <a:schemeClr val="dk1"/>
                </a:solidFill>
              </a:rPr>
              <a:t>Bioinformatics</a:t>
            </a:r>
            <a:r>
              <a:rPr lang="en" sz="1000">
                <a:solidFill>
                  <a:schemeClr val="dk1"/>
                </a:solidFill>
              </a:rPr>
              <a:t>, </a:t>
            </a:r>
            <a:r>
              <a:rPr i="1" lang="en" sz="1000">
                <a:solidFill>
                  <a:schemeClr val="dk1"/>
                </a:solidFill>
              </a:rPr>
              <a:t>31</a:t>
            </a:r>
            <a:r>
              <a:rPr lang="en" sz="1000">
                <a:solidFill>
                  <a:schemeClr val="dk1"/>
                </a:solidFill>
              </a:rPr>
              <a:t>(9), 1475–1477. https://doi.org/10.1093/bioinformatics/btu836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Cell Specific Processing Of Pikachurin, A Protein Involved In Retinal Synaptogenesis | IOVS | ARVO Journals. (n.d.). Retrieved December 15, 2019, from https://iovs.arvojournals.org/article.aspx?articleid=2358039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Common Taxonomy Tree. (n.d.). Retrieved December 15, 2019, from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0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https://www.ncbi.nlm.nih.gov/Taxonomy/CommonTree/wwwcmt.cgi</a:t>
            </a:r>
            <a:endParaRPr sz="1000" u="sng">
              <a:solidFill>
                <a:schemeClr val="dk1"/>
              </a:solidFill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EGFLAM - Pikachurin precursor - Homo sapiens (Human) - EGFLAM gene &amp; protein. (n.d.). Retrieved December 15, 2019, from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0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https://www.uniprot.org/uniprot/Q63HQ2</a:t>
            </a:r>
            <a:endParaRPr sz="1000" u="sng">
              <a:solidFill>
                <a:schemeClr val="dk1"/>
              </a:solidFill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Omori, Yoshihiro, et al. “Presynaptic Dystroglycan–Pikachurin Complex Regulates the Proper Synaptic Connection between Retinal Photoreceptor and Bipolar Cells.” Journal of Neuroscience, Society for Neuroscience, 2 May 2012,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000" u="sng">
                <a:solidFill>
                  <a:schemeClr val="dk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https://www.jneurosci.org/content/32/18/6126</a:t>
            </a:r>
            <a:r>
              <a:rPr lang="en" sz="1000">
                <a:solidFill>
                  <a:schemeClr val="dk1"/>
                </a:solidFill>
              </a:rPr>
              <a:t>.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PFAM, https://pfam.xfam.org/family/EGF_CA.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/>
          <p:nvPr>
            <p:ph idx="1" type="body"/>
          </p:nvPr>
        </p:nvSpPr>
        <p:spPr>
          <a:xfrm>
            <a:off x="252250" y="104090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Omori, Yoshihiro, et al. “Presynaptic Dystroglycan–Pikachurin Complex Regulates the Proper Synaptic Connection between Retinal Photoreceptor and Bipolar Cells.” Journal of Neuroscience, Society for Neuroscience, 2 May 2012,</a:t>
            </a:r>
            <a:r>
              <a:rPr lang="en" sz="10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" sz="1000" u="sng">
                <a:latin typeface="Arial"/>
                <a:ea typeface="Arial"/>
                <a:cs typeface="Arial"/>
                <a:sym typeface="Arial"/>
                <a:hlinkClick r:id="rId4"/>
              </a:rPr>
              <a:t>https://www.jneurosci.org/content/32/18/6126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PFAM,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https://pfam.xfam.org/family/EGF_CA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RCSB PDB - Protein Feature View - Pikachurin - Q63HQ2 (EGFLA_HUMAN). (n.d.). Retrieved December 15, 2019, from http://www.rcsb.org/pdb/protein/Q63HQ2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RCSB Protein Data Bank. “Pikachurin - Q63HQ2 (EGFLA_HUMAN).” RCSB PDB - Protein Feature View - Pikachurin - Q63HQ2 (EGFLA_HUMAN), http://www.rcsb.org/pdb/protein/Q63HQ2?evtc=Suggest&amp;evta=ProteinFeature View&amp;evtl=autosearch_SearchBar_querySuggest.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Sato, S., Omori, Y., Katoh, K., Kondo, M., Kanagawa, M., Miyata, K., … Furukawa, T. (2008). Pikachurin, a dystroglycan ligand, is essential for photoreceptor ribbon synapse formation. </a:t>
            </a:r>
            <a:r>
              <a:rPr i="1" lang="en" sz="1000">
                <a:latin typeface="Arial"/>
                <a:ea typeface="Arial"/>
                <a:cs typeface="Arial"/>
                <a:sym typeface="Arial"/>
              </a:rPr>
              <a:t>Nature Neuroscience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1000"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en" sz="1000">
                <a:latin typeface="Arial"/>
                <a:ea typeface="Arial"/>
                <a:cs typeface="Arial"/>
                <a:sym typeface="Arial"/>
              </a:rPr>
              <a:t>(8), 923–931.</a:t>
            </a:r>
            <a:r>
              <a:rPr lang="en" sz="10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 </a:t>
            </a:r>
            <a:r>
              <a:rPr lang="en" sz="1000" u="sng">
                <a:latin typeface="Arial"/>
                <a:ea typeface="Arial"/>
                <a:cs typeface="Arial"/>
                <a:sym typeface="Arial"/>
                <a:hlinkClick r:id="rId7"/>
              </a:rPr>
              <a:t>https://doi.org/10.1038/nn.2160</a:t>
            </a:r>
            <a:endParaRPr sz="1000" u="sng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The ConSurf Server. (n.d.). Retrieved December 15, 2019, from http://consurf.tau.ac.il/index_nucleotides.php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Welcome to NCBI Batch CD-search. (n.d.). Retrieved December 15, 2019, from https://www.ncbi.nlm.nih.gov/Structure/bwrpsb/bwrpsb.cgi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4"/>
          <p:cNvSpPr txBox="1"/>
          <p:nvPr/>
        </p:nvSpPr>
        <p:spPr>
          <a:xfrm>
            <a:off x="348075" y="244350"/>
            <a:ext cx="71760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References</a:t>
            </a:r>
            <a:endParaRPr sz="3600">
              <a:solidFill>
                <a:srgbClr val="BF9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Questions</a:t>
            </a:r>
            <a:endParaRPr/>
          </a:p>
        </p:txBody>
      </p:sp>
      <p:sp>
        <p:nvSpPr>
          <p:cNvPr id="335" name="Google Shape;335;p4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1121050"/>
            <a:ext cx="474345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550300" y="1104725"/>
            <a:ext cx="2913000" cy="357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0" l="0" r="55472" t="0"/>
          <a:stretch/>
        </p:blipFill>
        <p:spPr>
          <a:xfrm>
            <a:off x="625563" y="1168925"/>
            <a:ext cx="2762474" cy="34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3268725" y="2265875"/>
            <a:ext cx="117300" cy="235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334775" y="111350"/>
            <a:ext cx="71760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BF9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334775" y="257375"/>
            <a:ext cx="71760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Functional Process</a:t>
            </a:r>
            <a:endParaRPr sz="3600">
              <a:solidFill>
                <a:srgbClr val="BF9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5700" y="1325375"/>
            <a:ext cx="5375901" cy="3007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362" y="322325"/>
            <a:ext cx="5435267" cy="449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3455775" y="206625"/>
            <a:ext cx="32961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Tupaia chinensis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3455775" y="613425"/>
            <a:ext cx="28416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Lipotes vexillifer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5112200" y="1020225"/>
            <a:ext cx="28416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Rattus norvegicus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5112200" y="1427025"/>
            <a:ext cx="29832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Mus musculus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3542425" y="1833825"/>
            <a:ext cx="35277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Vulpes vulpes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5112200" y="2240625"/>
            <a:ext cx="28416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Carlito syrichta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6699725" y="2647425"/>
            <a:ext cx="17796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Homo sapiens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6699725" y="3054225"/>
            <a:ext cx="17796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Pan paniscus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6699725" y="3461025"/>
            <a:ext cx="21867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Gorilla gorilla gorilla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6699725" y="3867825"/>
            <a:ext cx="21867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Papio anubis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6699725" y="4274625"/>
            <a:ext cx="21867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Macaca mulatta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39275" y="104625"/>
            <a:ext cx="71760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3600">
              <a:solidFill>
                <a:srgbClr val="BF9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749" y="273800"/>
            <a:ext cx="5552523" cy="45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3271675" y="3543575"/>
            <a:ext cx="40767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Tupaia chinensis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3996600" y="4353100"/>
            <a:ext cx="46170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Lipotes vexillifer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3271675" y="3136775"/>
            <a:ext cx="48000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Rattus norvegicus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3271675" y="2734050"/>
            <a:ext cx="42108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Mus musculus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3996600" y="3950375"/>
            <a:ext cx="35388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Vulpes vulpes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3271675" y="2323175"/>
            <a:ext cx="35388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Carlito syrichta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5374075" y="564725"/>
            <a:ext cx="17796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Homo sapiens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374075" y="157925"/>
            <a:ext cx="17796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Pan paniscus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686050" y="971525"/>
            <a:ext cx="32913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Gorilla gorilla gorilla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686050" y="1852800"/>
            <a:ext cx="37863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Papio anubis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4686050" y="1443950"/>
            <a:ext cx="35388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Macaca mulatta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0" l="-3788" r="0" t="0"/>
          <a:stretch/>
        </p:blipFill>
        <p:spPr>
          <a:xfrm>
            <a:off x="5442000" y="1630300"/>
            <a:ext cx="3390300" cy="19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4">
            <a:alphaModFix/>
          </a:blip>
          <a:srcRect b="0" l="0" r="3605" t="0"/>
          <a:stretch/>
        </p:blipFill>
        <p:spPr>
          <a:xfrm>
            <a:off x="311700" y="315925"/>
            <a:ext cx="5187701" cy="44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/>
          <p:nvPr/>
        </p:nvSpPr>
        <p:spPr>
          <a:xfrm>
            <a:off x="7141200" y="2342125"/>
            <a:ext cx="1691100" cy="177300"/>
          </a:xfrm>
          <a:prstGeom prst="rect">
            <a:avLst/>
          </a:prstGeom>
          <a:noFill/>
          <a:ln cap="flat" cmpd="sng" w="38100">
            <a:solidFill>
              <a:srgbClr val="36DE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7141200" y="2537725"/>
            <a:ext cx="1691100" cy="177300"/>
          </a:xfrm>
          <a:prstGeom prst="rect">
            <a:avLst/>
          </a:prstGeom>
          <a:noFill/>
          <a:ln cap="flat" cmpd="sng" w="38100">
            <a:solidFill>
              <a:srgbClr val="36DE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7141200" y="3265450"/>
            <a:ext cx="1691100" cy="177300"/>
          </a:xfrm>
          <a:prstGeom prst="rect">
            <a:avLst/>
          </a:prstGeom>
          <a:noFill/>
          <a:ln cap="flat" cmpd="sng" w="38100">
            <a:solidFill>
              <a:srgbClr val="36DE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1763375" y="2227375"/>
            <a:ext cx="29736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Carlito syrichta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1763375" y="3442750"/>
            <a:ext cx="33390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Tupaia chinensis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2417600" y="3903225"/>
            <a:ext cx="34860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Vulpes vulpes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6471450" y="3622450"/>
            <a:ext cx="1331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98-106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-4042" l="0" r="-4460" t="-4323"/>
          <a:stretch/>
        </p:blipFill>
        <p:spPr>
          <a:xfrm>
            <a:off x="5565875" y="1469575"/>
            <a:ext cx="3412299" cy="23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315925"/>
            <a:ext cx="5381851" cy="44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/>
          <p:nvPr/>
        </p:nvSpPr>
        <p:spPr>
          <a:xfrm>
            <a:off x="7267800" y="3513675"/>
            <a:ext cx="1564500" cy="177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7267800" y="3336375"/>
            <a:ext cx="1564500" cy="177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7267800" y="3097550"/>
            <a:ext cx="1564500" cy="238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7267800" y="2920250"/>
            <a:ext cx="1564500" cy="177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1763400" y="2628000"/>
            <a:ext cx="28086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Mus musculus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1763400" y="3034800"/>
            <a:ext cx="31149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Rattus norvegicus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2417600" y="3879650"/>
            <a:ext cx="28614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Vulpes vulpes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2417600" y="4286450"/>
            <a:ext cx="3114900" cy="4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Lipotes vexillifer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6471450" y="3698650"/>
            <a:ext cx="1331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831-838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0" y="95250"/>
            <a:ext cx="4953425" cy="47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6507" l="7939" r="14522" t="5192"/>
          <a:stretch/>
        </p:blipFill>
        <p:spPr>
          <a:xfrm>
            <a:off x="4637038" y="710450"/>
            <a:ext cx="4265325" cy="21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9050" y="3062975"/>
            <a:ext cx="4893225" cy="10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